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0" r:id="rId6"/>
    <p:sldId id="262" r:id="rId7"/>
    <p:sldId id="259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78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861A7-2AE1-461E-AE4A-E91388255025}" type="datetimeFigureOut">
              <a:rPr lang="en-US" smtClean="0"/>
              <a:t>8/20/2012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0398-E4BB-4FE2-96FB-CF7ED7D7AB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861A7-2AE1-461E-AE4A-E91388255025}" type="datetimeFigureOut">
              <a:rPr lang="en-US" smtClean="0"/>
              <a:t>8/20/2012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0398-E4BB-4FE2-96FB-CF7ED7D7AB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861A7-2AE1-461E-AE4A-E91388255025}" type="datetimeFigureOut">
              <a:rPr lang="en-US" smtClean="0"/>
              <a:t>8/20/2012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0398-E4BB-4FE2-96FB-CF7ED7D7ABDB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861A7-2AE1-461E-AE4A-E91388255025}" type="datetimeFigureOut">
              <a:rPr lang="en-US" smtClean="0"/>
              <a:t>8/20/2012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0398-E4BB-4FE2-96FB-CF7ED7D7ABD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861A7-2AE1-461E-AE4A-E91388255025}" type="datetimeFigureOut">
              <a:rPr lang="en-US" smtClean="0"/>
              <a:t>8/20/2012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0398-E4BB-4FE2-96FB-CF7ED7D7AB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861A7-2AE1-461E-AE4A-E91388255025}" type="datetimeFigureOut">
              <a:rPr lang="en-US" smtClean="0"/>
              <a:t>8/20/2012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0398-E4BB-4FE2-96FB-CF7ED7D7ABD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861A7-2AE1-461E-AE4A-E91388255025}" type="datetimeFigureOut">
              <a:rPr lang="en-US" smtClean="0"/>
              <a:t>8/20/2012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0398-E4BB-4FE2-96FB-CF7ED7D7AB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861A7-2AE1-461E-AE4A-E91388255025}" type="datetimeFigureOut">
              <a:rPr lang="en-US" smtClean="0"/>
              <a:t>8/20/2012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0398-E4BB-4FE2-96FB-CF7ED7D7AB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861A7-2AE1-461E-AE4A-E91388255025}" type="datetimeFigureOut">
              <a:rPr lang="en-US" smtClean="0"/>
              <a:t>8/20/2012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0398-E4BB-4FE2-96FB-CF7ED7D7ABD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861A7-2AE1-461E-AE4A-E91388255025}" type="datetimeFigureOut">
              <a:rPr lang="en-US" smtClean="0"/>
              <a:t>8/20/2012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0398-E4BB-4FE2-96FB-CF7ED7D7ABDB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861A7-2AE1-461E-AE4A-E91388255025}" type="datetimeFigureOut">
              <a:rPr lang="en-US" smtClean="0"/>
              <a:t>8/20/2012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0398-E4BB-4FE2-96FB-CF7ED7D7ABD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7E861A7-2AE1-461E-AE4A-E91388255025}" type="datetimeFigureOut">
              <a:rPr lang="en-US" smtClean="0"/>
              <a:t>8/20/2012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4620398-E4BB-4FE2-96FB-CF7ED7D7ABD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pcollege.edu/spg/math/rutledge/CH02SEC01_3e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762000"/>
          </a:xfrm>
        </p:spPr>
        <p:txBody>
          <a:bodyPr/>
          <a:lstStyle/>
          <a:p>
            <a:r>
              <a:rPr lang="en-US" dirty="0" smtClean="0"/>
              <a:t>Monday, August 20, 2012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371600" y="1295400"/>
                <a:ext cx="6400800" cy="3733801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TISK Problems</a:t>
                </a:r>
              </a:p>
              <a:p>
                <a:pPr marL="457200" indent="-457200" algn="l">
                  <a:buClr>
                    <a:schemeClr val="accent5"/>
                  </a:buClr>
                  <a:buAutoNum type="arabicParenR"/>
                </a:pPr>
                <a:r>
                  <a:rPr lang="en-US" dirty="0" smtClean="0"/>
                  <a:t>Simplify: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21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7</m:t>
                            </m:r>
                          </m:e>
                        </m:rad>
                      </m:den>
                    </m:f>
                  </m:oMath>
                </a14:m>
                <a:endParaRPr lang="en-US" dirty="0" smtClean="0"/>
              </a:p>
              <a:p>
                <a:pPr marL="457200" indent="-457200" algn="l">
                  <a:buClr>
                    <a:schemeClr val="accent5"/>
                  </a:buClr>
                  <a:buAutoNum type="arabicParenR"/>
                </a:pPr>
                <a:r>
                  <a:rPr lang="en-US" dirty="0" smtClean="0"/>
                  <a:t>Simplify: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</a:rPr>
                          <m:t>45</m:t>
                        </m:r>
                      </m:e>
                    </m:rad>
                    <m:r>
                      <a:rPr lang="en-US" b="0" i="0" smtClean="0">
                        <a:latin typeface="Cambria Math"/>
                      </a:rPr>
                      <m:t>+7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</a:rPr>
                          <m:t>21</m:t>
                        </m:r>
                      </m:e>
                    </m:rad>
                    <m:r>
                      <a:rPr lang="en-US" b="0" i="1" smtClean="0">
                        <a:latin typeface="Cambria Math"/>
                      </a:rPr>
                      <m:t>−4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/>
                          </a:rPr>
                          <m:t>63</m:t>
                        </m:r>
                      </m:e>
                    </m:rad>
                  </m:oMath>
                </a14:m>
                <a:endParaRPr lang="en-US" dirty="0" smtClean="0"/>
              </a:p>
              <a:p>
                <a:pPr marL="457200" indent="-457200" algn="l">
                  <a:buClr>
                    <a:schemeClr val="accent5"/>
                  </a:buClr>
                  <a:buAutoNum type="arabicParenR"/>
                </a:pPr>
                <a:r>
                  <a:rPr lang="en-US" dirty="0" smtClean="0"/>
                  <a:t>Divide: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21</m:t>
                        </m:r>
                      </m:den>
                    </m:f>
                    <m:r>
                      <a:rPr lang="en-US" i="1" smtClean="0">
                        <a:latin typeface="Cambria Math"/>
                        <a:ea typeface="Cambria Math"/>
                      </a:rPr>
                      <m:t>÷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8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7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algn="l">
                  <a:buClr>
                    <a:schemeClr val="accent5"/>
                  </a:buClr>
                </a:pPr>
                <a:endParaRPr lang="en-US" dirty="0"/>
              </a:p>
              <a:p>
                <a:pPr algn="l">
                  <a:buClr>
                    <a:schemeClr val="accent5"/>
                  </a:buClr>
                </a:pPr>
                <a:r>
                  <a:rPr lang="en-US" dirty="0" smtClean="0"/>
                  <a:t>We will have 3 Mental Math questions today.</a:t>
                </a: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371600" y="1295400"/>
                <a:ext cx="6400800" cy="3733801"/>
              </a:xfrm>
              <a:blipFill rotWithShape="1">
                <a:blip r:embed="rId2"/>
                <a:stretch>
                  <a:fillRect l="-952" t="-8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33165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057401"/>
            <a:ext cx="7408333" cy="1600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Write a conjecture based on the given information.  If appropriate, draw a figure to illustrate your conjecture.</a:t>
            </a:r>
          </a:p>
          <a:p>
            <a:r>
              <a:rPr lang="en-US" dirty="0" smtClean="0"/>
              <a:t>Given: </a:t>
            </a:r>
            <a:r>
              <a:rPr lang="en-US" i="1" dirty="0" smtClean="0"/>
              <a:t>A</a:t>
            </a:r>
            <a:r>
              <a:rPr lang="en-US" dirty="0" smtClean="0"/>
              <a:t>(-1, 0), </a:t>
            </a:r>
            <a:r>
              <a:rPr lang="en-US" i="1" dirty="0" smtClean="0"/>
              <a:t>B</a:t>
            </a:r>
            <a:r>
              <a:rPr lang="en-US" dirty="0" smtClean="0"/>
              <a:t>(0, 2), </a:t>
            </a:r>
            <a:r>
              <a:rPr lang="en-US" i="1" dirty="0" smtClean="0"/>
              <a:t>C</a:t>
            </a:r>
            <a:r>
              <a:rPr lang="en-US" dirty="0" smtClean="0"/>
              <a:t>(1, 4)</a:t>
            </a:r>
          </a:p>
          <a:p>
            <a:r>
              <a:rPr lang="en-US" dirty="0" smtClean="0"/>
              <a:t>Conjecture: Points 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, and </a:t>
            </a:r>
            <a:r>
              <a:rPr lang="en-US" i="1" dirty="0" smtClean="0"/>
              <a:t>C</a:t>
            </a:r>
            <a:r>
              <a:rPr lang="en-US" dirty="0" smtClean="0"/>
              <a:t> are collinear.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Counterexamples &amp; Conjectures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733800"/>
            <a:ext cx="2686050" cy="293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9677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2675467"/>
                <a:ext cx="7408333" cy="2201333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Determine if the conjecture is true or false based on the given information.  If true, explain your answer.</a:t>
                </a:r>
                <a:br>
                  <a:rPr lang="en-US" dirty="0" smtClean="0"/>
                </a:br>
                <a:r>
                  <a:rPr lang="en-US" dirty="0" smtClean="0"/>
                  <a:t> If false, state a counterexample.</a:t>
                </a:r>
              </a:p>
              <a:p>
                <a:r>
                  <a:rPr lang="en-US" dirty="0" smtClean="0"/>
                  <a:t>Given: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1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</m:oMath>
                </a14:m>
                <a:r>
                  <a:rPr lang="en-US" dirty="0" smtClean="0"/>
                  <a:t> are supplementary angles.</a:t>
                </a:r>
                <a:br>
                  <a:rPr lang="en-US" dirty="0" smtClean="0"/>
                </a:br>
                <a:r>
                  <a:rPr lang="en-US" dirty="0" smtClean="0"/>
                  <a:t>          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1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r>
                  <a:rPr lang="en-US" dirty="0" smtClean="0"/>
                  <a:t> are supplementary angles.</a:t>
                </a:r>
              </a:p>
              <a:p>
                <a:r>
                  <a:rPr lang="en-US" dirty="0" smtClean="0"/>
                  <a:t>Conjecture: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2≅∡3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2675467"/>
                <a:ext cx="7408333" cy="2201333"/>
              </a:xfrm>
              <a:blipFill rotWithShape="1">
                <a:blip r:embed="rId2"/>
                <a:stretch>
                  <a:fillRect l="-1070" t="-33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Counterexamples &amp; Conjectures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762000" y="4724400"/>
                <a:ext cx="777240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True.</a:t>
                </a:r>
              </a:p>
              <a:p>
                <a:r>
                  <a:rPr lang="en-US" dirty="0" smtClean="0"/>
                  <a:t>If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1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</m:t>
                    </m:r>
                  </m:oMath>
                </a14:m>
                <a:r>
                  <a:rPr lang="en-US" dirty="0" smtClean="0"/>
                  <a:t> are supplementary, the sum of their angles is 180.</a:t>
                </a:r>
              </a:p>
              <a:p>
                <a:r>
                  <a:rPr lang="en-US" dirty="0" smtClean="0"/>
                  <a:t>Then,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2=180−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∡1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r>
                  <a:rPr lang="en-US" dirty="0" smtClean="0"/>
                  <a:t>By the same logic,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∡3=180−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∡1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r>
                  <a:rPr lang="en-US" dirty="0" smtClean="0"/>
                  <a:t>Therefore, since both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ea typeface="Cambria Math"/>
                      </a:rPr>
                      <m:t>𝑚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3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∡2</m:t>
                    </m:r>
                  </m:oMath>
                </a14:m>
                <a:r>
                  <a:rPr lang="en-US" dirty="0" smtClean="0"/>
                  <a:t> are equal,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∡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2≅∡3</m:t>
                    </m:r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4724400"/>
                <a:ext cx="7772400" cy="1477328"/>
              </a:xfrm>
              <a:prstGeom prst="rect">
                <a:avLst/>
              </a:prstGeom>
              <a:blipFill rotWithShape="1">
                <a:blip r:embed="rId3"/>
                <a:stretch>
                  <a:fillRect l="-627" t="-2066" b="-5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159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2675467"/>
                <a:ext cx="7408333" cy="220133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Determine if the conjecture is true or false based on the given information.  If true, explain your answer.</a:t>
                </a:r>
                <a:br>
                  <a:rPr lang="en-US" dirty="0" smtClean="0"/>
                </a:br>
                <a:r>
                  <a:rPr lang="en-US" dirty="0" smtClean="0"/>
                  <a:t> If false, state a counterexample.</a:t>
                </a:r>
              </a:p>
              <a:p>
                <a:r>
                  <a:rPr lang="en-US" dirty="0" smtClean="0"/>
                  <a:t>Given: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𝐹𝐺</m:t>
                        </m:r>
                      </m:e>
                    </m:acc>
                    <m:r>
                      <a:rPr lang="en-US" i="1" smtClean="0">
                        <a:latin typeface="Cambria Math"/>
                        <a:ea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𝐺𝐻</m:t>
                        </m:r>
                      </m:e>
                    </m:acc>
                  </m:oMath>
                </a14:m>
                <a:endParaRPr lang="en-US" dirty="0" smtClean="0"/>
              </a:p>
              <a:p>
                <a:r>
                  <a:rPr lang="en-US" dirty="0" smtClean="0"/>
                  <a:t>Conjecture: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smtClean="0">
                        <a:latin typeface="Cambria Math"/>
                        <a:ea typeface="Cambria Math"/>
                      </a:rPr>
                      <m:t>G</m:t>
                    </m:r>
                  </m:oMath>
                </a14:m>
                <a:r>
                  <a:rPr lang="en-US" dirty="0" smtClean="0"/>
                  <a:t> is the midpoint of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𝐹𝐻</m:t>
                        </m:r>
                      </m:e>
                    </m:acc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2675467"/>
                <a:ext cx="7408333" cy="2201333"/>
              </a:xfrm>
              <a:blipFill rotWithShape="1">
                <a:blip r:embed="rId2"/>
                <a:stretch>
                  <a:fillRect l="-1235" t="-2216" r="-1399" b="-2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Counterexamples &amp; Conjectures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47244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False.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524000" y="5181600"/>
            <a:ext cx="1524000" cy="990600"/>
          </a:xfrm>
          <a:prstGeom prst="line">
            <a:avLst/>
          </a:prstGeom>
          <a:ln w="57150"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048000" y="5181600"/>
            <a:ext cx="1524000" cy="990600"/>
          </a:xfrm>
          <a:prstGeom prst="line">
            <a:avLst/>
          </a:prstGeom>
          <a:ln w="57150"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143000" y="5257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F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2819400" y="6248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G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4648200" y="50408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H</a:t>
            </a:r>
            <a:endParaRPr lang="en-US" i="1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3657600" y="5627132"/>
            <a:ext cx="228600" cy="240268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1981200" y="5458537"/>
            <a:ext cx="190500" cy="240268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4033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10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p. 73 #15-20, 23-26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94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Reminder: Chapter 1 Test is this Thursday</a:t>
            </a:r>
          </a:p>
          <a:p>
            <a:r>
              <a:rPr lang="en-US" dirty="0" smtClean="0"/>
              <a:t>Quiz Corrections should be turned in when finished or at tutoring.</a:t>
            </a:r>
          </a:p>
          <a:p>
            <a:r>
              <a:rPr lang="en-US" dirty="0" smtClean="0"/>
              <a:t>Tutoring after school today will be in room 219.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 of Graded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714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Inductive Reasoning</a:t>
            </a:r>
          </a:p>
          <a:p>
            <a:pPr lvl="1"/>
            <a:r>
              <a:rPr lang="en-US" dirty="0" smtClean="0"/>
              <a:t>Using several smaller examples to arrive at a larger, more general conclusion.</a:t>
            </a:r>
          </a:p>
          <a:p>
            <a:r>
              <a:rPr lang="en-US" dirty="0" smtClean="0"/>
              <a:t>Conjectures</a:t>
            </a:r>
          </a:p>
          <a:p>
            <a:pPr lvl="1"/>
            <a:r>
              <a:rPr lang="en-US" dirty="0" smtClean="0"/>
              <a:t>Educated guess based on observed details</a:t>
            </a:r>
          </a:p>
          <a:p>
            <a:pPr lvl="1"/>
            <a:r>
              <a:rPr lang="en-US" dirty="0" smtClean="0"/>
              <a:t>Examples:</a:t>
            </a:r>
          </a:p>
          <a:p>
            <a:pPr lvl="2"/>
            <a:r>
              <a:rPr lang="en-US" dirty="0" smtClean="0"/>
              <a:t>I have been to Seattle 3 times in my life.  Every time I went it was raining.  I conjecture that it is always raining in Seattle.</a:t>
            </a:r>
          </a:p>
          <a:p>
            <a:pPr lvl="2"/>
            <a:r>
              <a:rPr lang="en-US" dirty="0" smtClean="0"/>
              <a:t>I notice that when open the angle the door makes with the door frame is complementary to the angle the door makes with the wall.  I conjecture that the measures of these angles add up to 90 degrees.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§2-1 Inductive Reasoning &amp; Conjecturing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61840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notice that the everyone in this class is wearing black socks.  Everyone is also in 9</a:t>
            </a:r>
            <a:r>
              <a:rPr lang="en-US" baseline="30000" dirty="0" smtClean="0"/>
              <a:t>th</a:t>
            </a:r>
            <a:r>
              <a:rPr lang="en-US" dirty="0" smtClean="0"/>
              <a:t> grade.  Therefore, I conjecture that all 9</a:t>
            </a:r>
            <a:r>
              <a:rPr lang="en-US" baseline="30000" dirty="0" smtClean="0"/>
              <a:t>th</a:t>
            </a:r>
            <a:r>
              <a:rPr lang="en-US" dirty="0" smtClean="0"/>
              <a:t> graders wear black socks.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Inductive Reasoning Examples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363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1744133"/>
          </a:xfrm>
        </p:spPr>
        <p:txBody>
          <a:bodyPr/>
          <a:lstStyle/>
          <a:p>
            <a:r>
              <a:rPr lang="en-US" dirty="0" smtClean="0"/>
              <a:t>Make a conjecture and draw a figure to illustrate your conjecture.</a:t>
            </a:r>
          </a:p>
          <a:p>
            <a:r>
              <a:rPr lang="en-US" dirty="0" smtClean="0"/>
              <a:t>Given: Points 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, </a:t>
            </a:r>
            <a:r>
              <a:rPr lang="en-US" i="1" dirty="0" smtClean="0"/>
              <a:t>C</a:t>
            </a:r>
            <a:r>
              <a:rPr lang="en-US" dirty="0" smtClean="0"/>
              <a:t>, and </a:t>
            </a:r>
            <a:r>
              <a:rPr lang="en-US" i="1" dirty="0" smtClean="0"/>
              <a:t>D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             </a:t>
            </a:r>
            <a:r>
              <a:rPr lang="en-US" i="1" dirty="0" smtClean="0"/>
              <a:t>AB</a:t>
            </a:r>
            <a:r>
              <a:rPr lang="en-US" dirty="0" smtClean="0"/>
              <a:t> = 5, </a:t>
            </a:r>
            <a:r>
              <a:rPr lang="en-US" i="1" dirty="0" smtClean="0"/>
              <a:t>BC</a:t>
            </a:r>
            <a:r>
              <a:rPr lang="en-US" dirty="0" smtClean="0"/>
              <a:t>= 10, </a:t>
            </a:r>
            <a:r>
              <a:rPr lang="en-US" i="1" dirty="0" smtClean="0"/>
              <a:t>CD</a:t>
            </a:r>
            <a:r>
              <a:rPr lang="en-US" dirty="0" smtClean="0"/>
              <a:t> = 8 and </a:t>
            </a:r>
            <a:r>
              <a:rPr lang="en-US" i="1" dirty="0" smtClean="0"/>
              <a:t>AD</a:t>
            </a:r>
            <a:r>
              <a:rPr lang="en-US" dirty="0" smtClean="0"/>
              <a:t> = 12.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Conjecturing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219200" y="4876800"/>
            <a:ext cx="1295400" cy="0"/>
          </a:xfrm>
          <a:prstGeom prst="line">
            <a:avLst/>
          </a:prstGeom>
          <a:ln w="38100"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914400" y="4876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2362200" y="4876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562100" y="451918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514600" y="4888468"/>
            <a:ext cx="2596896" cy="0"/>
          </a:xfrm>
          <a:prstGeom prst="line">
            <a:avLst/>
          </a:prstGeom>
          <a:ln w="38100"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953000" y="488852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3581400" y="453085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5105400" y="4876800"/>
            <a:ext cx="1981200" cy="0"/>
          </a:xfrm>
          <a:prstGeom prst="line">
            <a:avLst/>
          </a:prstGeom>
          <a:ln w="38100"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996065" y="485341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5600700" y="4495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1219200" y="5562600"/>
            <a:ext cx="0" cy="228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219200" y="5676900"/>
            <a:ext cx="5867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091127" y="5562600"/>
            <a:ext cx="0" cy="228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579137" y="530948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297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  <p:bldP spid="12" grpId="0"/>
      <p:bldP spid="15" grpId="0"/>
      <p:bldP spid="16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1744133"/>
          </a:xfrm>
        </p:spPr>
        <p:txBody>
          <a:bodyPr/>
          <a:lstStyle/>
          <a:p>
            <a:r>
              <a:rPr lang="en-US" dirty="0" smtClean="0"/>
              <a:t>Make a conjecture and draw a figure to illustrate your conjecture.</a:t>
            </a:r>
          </a:p>
          <a:p>
            <a:r>
              <a:rPr lang="en-US" dirty="0" smtClean="0"/>
              <a:t>Given: Points 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, </a:t>
            </a:r>
            <a:r>
              <a:rPr lang="en-US" i="1" dirty="0" smtClean="0"/>
              <a:t>C</a:t>
            </a:r>
            <a:r>
              <a:rPr lang="en-US" dirty="0" smtClean="0"/>
              <a:t>, and </a:t>
            </a:r>
            <a:r>
              <a:rPr lang="en-US" i="1" dirty="0" smtClean="0"/>
              <a:t>D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             </a:t>
            </a:r>
            <a:r>
              <a:rPr lang="en-US" i="1" dirty="0" smtClean="0"/>
              <a:t>AB</a:t>
            </a:r>
            <a:r>
              <a:rPr lang="en-US" dirty="0" smtClean="0"/>
              <a:t> = 5, </a:t>
            </a:r>
            <a:r>
              <a:rPr lang="en-US" i="1" dirty="0" smtClean="0"/>
              <a:t>BC</a:t>
            </a:r>
            <a:r>
              <a:rPr lang="en-US" dirty="0" smtClean="0"/>
              <a:t>= 10, </a:t>
            </a:r>
            <a:r>
              <a:rPr lang="en-US" i="1" dirty="0" smtClean="0"/>
              <a:t>CD</a:t>
            </a:r>
            <a:r>
              <a:rPr lang="en-US" dirty="0" smtClean="0"/>
              <a:t> = 8 and </a:t>
            </a:r>
            <a:r>
              <a:rPr lang="en-US" i="1" dirty="0" smtClean="0"/>
              <a:t>AD</a:t>
            </a:r>
            <a:r>
              <a:rPr lang="en-US" dirty="0" smtClean="0"/>
              <a:t> = 12.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Conjecturing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219200" y="4876800"/>
            <a:ext cx="1295400" cy="0"/>
          </a:xfrm>
          <a:prstGeom prst="line">
            <a:avLst/>
          </a:prstGeom>
          <a:ln w="38100"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914400" y="4876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2362200" y="4876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562100" y="451918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514600" y="4888468"/>
            <a:ext cx="2438400" cy="674132"/>
          </a:xfrm>
          <a:prstGeom prst="line">
            <a:avLst/>
          </a:prstGeom>
          <a:ln w="38100"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991100" y="54218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3352800" y="48122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2971800" y="5562600"/>
            <a:ext cx="2019300" cy="369332"/>
          </a:xfrm>
          <a:prstGeom prst="line">
            <a:avLst/>
          </a:prstGeom>
          <a:ln w="38100"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829962" y="595195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3429000" y="5461679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cxnSp>
        <p:nvCxnSpPr>
          <p:cNvPr id="24" name="Straight Connector 23"/>
          <p:cNvCxnSpPr>
            <a:endCxn id="6" idx="0"/>
          </p:cNvCxnSpPr>
          <p:nvPr/>
        </p:nvCxnSpPr>
        <p:spPr>
          <a:xfrm flipH="1" flipV="1">
            <a:off x="1219200" y="4876800"/>
            <a:ext cx="1752600" cy="1055132"/>
          </a:xfrm>
          <a:prstGeom prst="line">
            <a:avLst/>
          </a:prstGeom>
          <a:ln w="38100"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447800" y="51170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600700" y="4519188"/>
            <a:ext cx="2857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Conjecture:</a:t>
            </a:r>
          </a:p>
          <a:p>
            <a:r>
              <a:rPr lang="en-US" i="1" dirty="0" smtClean="0"/>
              <a:t>ABCD</a:t>
            </a:r>
            <a:r>
              <a:rPr lang="en-US" dirty="0" smtClean="0"/>
              <a:t> is a quadrilateral.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822997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  <p:bldP spid="12" grpId="0"/>
      <p:bldP spid="15" grpId="0"/>
      <p:bldP spid="16" grpId="0"/>
      <p:bldP spid="26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Interested in learning more about inductive reasoning?</a:t>
            </a:r>
          </a:p>
          <a:p>
            <a:r>
              <a:rPr lang="en-US" dirty="0" smtClean="0"/>
              <a:t>Check out: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www.spcollege.edu/spg/math/rutledge/CH02SEC01_3e.pdf</a:t>
            </a:r>
            <a:endParaRPr lang="en-US" dirty="0" smtClean="0"/>
          </a:p>
          <a:p>
            <a:r>
              <a:rPr lang="en-US" dirty="0" smtClean="0"/>
              <a:t>This link will be provided on the Homework Calendar.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Good Read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148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a conjecture has been made, it is up to the mathematician to prove it is either right or wrong </a:t>
            </a:r>
            <a:r>
              <a:rPr lang="en-US" b="1" i="1" dirty="0" smtClean="0"/>
              <a:t>all the time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order to prove some conjecture is wrong, you need only provide a single </a:t>
            </a:r>
            <a:r>
              <a:rPr lang="en-US" b="1" u="sng" dirty="0" smtClean="0"/>
              <a:t>counterexample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counterexample is an example that meets all the requirements of the given information but does not match the conjecture being tested.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Counterexamples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798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Frank notices that the first five students to exit Miss </a:t>
                </a:r>
                <a:r>
                  <a:rPr lang="en-US" dirty="0" err="1" smtClean="0"/>
                  <a:t>Wiltjer’s</a:t>
                </a:r>
                <a:r>
                  <a:rPr lang="en-US" dirty="0" smtClean="0"/>
                  <a:t> class today were male.  Frank conjectures that </a:t>
                </a:r>
                <a:r>
                  <a:rPr lang="en-US" b="1" i="1" dirty="0" smtClean="0"/>
                  <a:t>all students in Miss </a:t>
                </a:r>
                <a:r>
                  <a:rPr lang="en-US" b="1" i="1" dirty="0" err="1" smtClean="0"/>
                  <a:t>Wiltjer’s</a:t>
                </a:r>
                <a:r>
                  <a:rPr lang="en-US" b="1" i="1" dirty="0" smtClean="0"/>
                  <a:t> class are male</a:t>
                </a:r>
                <a:r>
                  <a:rPr lang="en-US" dirty="0" smtClean="0"/>
                  <a:t>.</a:t>
                </a:r>
              </a:p>
              <a:p>
                <a:r>
                  <a:rPr lang="en-US" dirty="0" smtClean="0"/>
                  <a:t>Counterexample: </a:t>
                </a:r>
                <a:br>
                  <a:rPr lang="en-US" dirty="0" smtClean="0"/>
                </a:br>
                <a:r>
                  <a:rPr lang="en-US" dirty="0" err="1" smtClean="0"/>
                  <a:t>Mahina</a:t>
                </a:r>
                <a:r>
                  <a:rPr lang="en-US" dirty="0" smtClean="0"/>
                  <a:t> is in Miss </a:t>
                </a:r>
                <a:r>
                  <a:rPr lang="en-US" dirty="0" err="1" smtClean="0"/>
                  <a:t>Wiltjer’s</a:t>
                </a:r>
                <a:r>
                  <a:rPr lang="en-US" dirty="0" smtClean="0"/>
                  <a:t> class and is a female.</a:t>
                </a:r>
              </a:p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∴</m:t>
                    </m:r>
                  </m:oMath>
                </a14:m>
                <a:r>
                  <a:rPr lang="en-US" dirty="0" smtClean="0"/>
                  <a:t> Frank’s conjecture is false</a:t>
                </a:r>
                <a:endParaRPr lang="en-US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35" t="-19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Counterexamples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466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454</TotalTime>
  <Words>591</Words>
  <Application>Microsoft Office PowerPoint</Application>
  <PresentationFormat>On-screen Show (4:3)</PresentationFormat>
  <Paragraphs>80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Waveform</vt:lpstr>
      <vt:lpstr>Monday, August 20, 2012</vt:lpstr>
      <vt:lpstr>Return of Graded Work</vt:lpstr>
      <vt:lpstr>§2-1 Inductive Reasoning &amp; Conjecturing</vt:lpstr>
      <vt:lpstr>More Inductive Reasoning Examples</vt:lpstr>
      <vt:lpstr>Conjecturing</vt:lpstr>
      <vt:lpstr>Conjecturing</vt:lpstr>
      <vt:lpstr>A Good Read</vt:lpstr>
      <vt:lpstr>Counterexamples</vt:lpstr>
      <vt:lpstr>Counterexamples</vt:lpstr>
      <vt:lpstr>Counterexamples &amp; Conjectures</vt:lpstr>
      <vt:lpstr>Counterexamples &amp; Conjectures</vt:lpstr>
      <vt:lpstr>Counterexamples &amp; Conjectures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Monday, August 20, 2012</dc:title>
  <dc:creator>Dria</dc:creator>
  <cp:lastModifiedBy>Dria</cp:lastModifiedBy>
  <cp:revision>6</cp:revision>
  <dcterms:created xsi:type="dcterms:W3CDTF">2012-08-20T14:10:55Z</dcterms:created>
  <dcterms:modified xsi:type="dcterms:W3CDTF">2012-08-20T21:45:32Z</dcterms:modified>
</cp:coreProperties>
</file>